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9" r:id="rId19"/>
    <p:sldId id="280" r:id="rId20"/>
    <p:sldId id="278" r:id="rId21"/>
    <p:sldId id="274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DFF-5D63-416B-A424-9504FE691AC1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FDBDFF-5D63-416B-A424-9504FE691AC1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CC36C3-2C44-4868-855F-901E24E72633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lecheniescolioza.ru/scoliosis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hyperlink" Target="http://900igr.net/fotografii/fizkultura/Osanka/008-Projavlenija-bokovykh-iskrivlenij-pozvonochnika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onclinic.ru/_upload/img/ortoped(1).jpg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0%BE%D1%81%D0%B0%D0%BD%D0%BA%D0%B0%20%D1%84%D0%BE%D1%82%D0%BE&amp;img_url=cs10209.vkontakte.ru/u5553517/-14/x_01420b22.jpg&amp;pos=22&amp;rpt=simage&amp;lr=53&amp;noreask=1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healthsystem.virginia.edu/uvahealth/peds_growth/images/es_0279.gif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381642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C000"/>
                </a:solidFill>
              </a:rPr>
              <a:t>Муниципальное казенное дошкольное </a:t>
            </a:r>
            <a:br>
              <a:rPr lang="ru-RU" sz="1800" dirty="0" smtClean="0">
                <a:solidFill>
                  <a:srgbClr val="FFC000"/>
                </a:solidFill>
              </a:rPr>
            </a:br>
            <a:r>
              <a:rPr lang="ru-RU" sz="1800" dirty="0" smtClean="0">
                <a:solidFill>
                  <a:srgbClr val="FFC000"/>
                </a:solidFill>
              </a:rPr>
              <a:t>образовательное учреждение </a:t>
            </a:r>
            <a:br>
              <a:rPr lang="ru-RU" sz="1800" dirty="0" smtClean="0">
                <a:solidFill>
                  <a:srgbClr val="FFC000"/>
                </a:solidFill>
              </a:rPr>
            </a:br>
            <a:r>
              <a:rPr lang="ru-RU" sz="1800" dirty="0" smtClean="0">
                <a:solidFill>
                  <a:srgbClr val="FFC000"/>
                </a:solidFill>
              </a:rPr>
              <a:t>Детский сад «Колобок»</a:t>
            </a:r>
            <a:r>
              <a:rPr lang="en-US" sz="1800" dirty="0" smtClean="0">
                <a:solidFill>
                  <a:srgbClr val="FFC000"/>
                </a:solidFill>
              </a:rPr>
              <a:t/>
            </a:r>
            <a:br>
              <a:rPr lang="en-US" sz="1800" dirty="0" smtClean="0">
                <a:solidFill>
                  <a:srgbClr val="FFC000"/>
                </a:solidFill>
              </a:rPr>
            </a:br>
            <a:r>
              <a:rPr lang="ru-RU" sz="1800" dirty="0" smtClean="0">
                <a:solidFill>
                  <a:srgbClr val="FFC000"/>
                </a:solidFill>
              </a:rPr>
              <a:t>Г. ПЕТУХОВО 2013год.</a:t>
            </a:r>
            <a:br>
              <a:rPr lang="ru-RU" sz="1800" dirty="0" smtClean="0">
                <a:solidFill>
                  <a:srgbClr val="FFC000"/>
                </a:solidFill>
              </a:rPr>
            </a:br>
            <a:r>
              <a:rPr lang="ru-RU" sz="1800" dirty="0">
                <a:solidFill>
                  <a:srgbClr val="FFC000"/>
                </a:solidFill>
              </a:rPr>
              <a:t/>
            </a:r>
            <a:br>
              <a:rPr lang="ru-RU" sz="1800" dirty="0">
                <a:solidFill>
                  <a:srgbClr val="FFC000"/>
                </a:solidFill>
              </a:rPr>
            </a:br>
            <a:r>
              <a:rPr lang="ru-RU" sz="1800" dirty="0" smtClean="0">
                <a:solidFill>
                  <a:srgbClr val="FFC000"/>
                </a:solidFill>
              </a:rPr>
              <a:t/>
            </a:r>
            <a:br>
              <a:rPr lang="ru-RU" sz="1800" dirty="0" smtClean="0">
                <a:solidFill>
                  <a:srgbClr val="FFC000"/>
                </a:solidFill>
              </a:rPr>
            </a:br>
            <a:r>
              <a:rPr lang="ru-RU" sz="1800" dirty="0" smtClean="0">
                <a:solidFill>
                  <a:srgbClr val="FFC000"/>
                </a:solidFill>
              </a:rPr>
              <a:t>Конкурс «наша дошкольная жизнь»</a:t>
            </a:r>
            <a:br>
              <a:rPr lang="ru-RU" sz="1800" dirty="0" smtClean="0">
                <a:solidFill>
                  <a:srgbClr val="FFC000"/>
                </a:solidFill>
              </a:rPr>
            </a:br>
            <a:r>
              <a:rPr lang="ru-RU" sz="1800" dirty="0" smtClean="0">
                <a:solidFill>
                  <a:srgbClr val="FFC000"/>
                </a:solidFill>
              </a:rPr>
              <a:t>Номинация «Растем здоровыми»</a:t>
            </a:r>
            <a:br>
              <a:rPr lang="ru-RU" sz="1800" dirty="0" smtClean="0">
                <a:solidFill>
                  <a:srgbClr val="FFC000"/>
                </a:solidFill>
              </a:rPr>
            </a:br>
            <a:r>
              <a:rPr lang="ru-RU" sz="1800" dirty="0">
                <a:solidFill>
                  <a:srgbClr val="FFC000"/>
                </a:solidFill>
              </a:rPr>
              <a:t/>
            </a:r>
            <a:br>
              <a:rPr lang="ru-RU" sz="1800" dirty="0">
                <a:solidFill>
                  <a:srgbClr val="FFC000"/>
                </a:solidFill>
              </a:rPr>
            </a:br>
            <a:r>
              <a:rPr lang="ru-RU" sz="1800" dirty="0">
                <a:solidFill>
                  <a:srgbClr val="FFC000"/>
                </a:solidFill>
              </a:rPr>
              <a:t/>
            </a:r>
            <a:br>
              <a:rPr lang="ru-RU" sz="1800" dirty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ТЕМА «правильная  ОСАНКА»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8722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ВОСПИТАТЕЛЬ ПО ФИЗИЧЕСКОМУ ВОСПИТАНИЮ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Щербакова </a:t>
            </a:r>
            <a:r>
              <a:rPr lang="ru-RU" sz="2400" b="1" dirty="0" smtClean="0">
                <a:solidFill>
                  <a:srgbClr val="FFC000"/>
                </a:solidFill>
              </a:rPr>
              <a:t>Елена Николаевна.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708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404664"/>
            <a:ext cx="2808312" cy="5721499"/>
          </a:xfrm>
        </p:spPr>
        <p:txBody>
          <a:bodyPr>
            <a:normAutofit lnSpcReduction="10000"/>
          </a:bodyPr>
          <a:lstStyle/>
          <a:p>
            <a:pPr fontAlgn="base"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mbria"/>
              </a:rPr>
              <a:t>Сколиотическая осанка(сколиоз</a:t>
            </a:r>
            <a:r>
              <a:rPr lang="ru-RU" sz="2400" b="1" dirty="0" smtClean="0">
                <a:solidFill>
                  <a:srgbClr val="FFC000"/>
                </a:solidFill>
                <a:latin typeface="Cambria"/>
              </a:rPr>
              <a:t>)-</a:t>
            </a:r>
          </a:p>
          <a:p>
            <a:pPr fontAlgn="base">
              <a:spcAft>
                <a:spcPts val="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Cambria"/>
              </a:rPr>
              <a:t>боковое </a:t>
            </a:r>
            <a:r>
              <a:rPr lang="ru-RU" sz="2000" b="1" dirty="0">
                <a:solidFill>
                  <a:srgbClr val="FFC000"/>
                </a:solidFill>
                <a:latin typeface="Cambria"/>
              </a:rPr>
              <a:t>искривление </a:t>
            </a:r>
            <a:r>
              <a:rPr lang="ru-RU" sz="2000" b="1" dirty="0" smtClean="0">
                <a:solidFill>
                  <a:srgbClr val="FFC000"/>
                </a:solidFill>
                <a:latin typeface="Cambria"/>
              </a:rPr>
              <a:t>позвоночника, со </a:t>
            </a:r>
            <a:r>
              <a:rPr lang="ru-RU" sz="2000" b="1" dirty="0">
                <a:solidFill>
                  <a:srgbClr val="FFC000"/>
                </a:solidFill>
                <a:latin typeface="Cambria"/>
              </a:rPr>
              <a:t>смещением тел позвонков. В подростковом возрасте чаще всего встречается левосторонний и правосторонний грудной сколиоз</a:t>
            </a:r>
            <a:r>
              <a:rPr lang="ru-RU" sz="2000" b="1" i="1" dirty="0">
                <a:solidFill>
                  <a:srgbClr val="FFC000"/>
                </a:solidFill>
                <a:latin typeface="Cambria"/>
              </a:rPr>
              <a:t>. </a:t>
            </a:r>
            <a:r>
              <a:rPr lang="ru-RU" sz="2000" b="1" dirty="0">
                <a:solidFill>
                  <a:srgbClr val="FFC000"/>
                </a:solidFill>
                <a:latin typeface="Cambria"/>
              </a:rPr>
              <a:t>Это заболевание особенно сильно прогрессирует в период роста и развития организма. </a:t>
            </a:r>
            <a:endParaRPr lang="ru-RU" sz="2000" b="1" dirty="0">
              <a:solidFill>
                <a:srgbClr val="FFC000"/>
              </a:solidFill>
              <a:effectLst/>
            </a:endParaRPr>
          </a:p>
        </p:txBody>
      </p:sp>
      <p:pic>
        <p:nvPicPr>
          <p:cNvPr id="5" name="Picture 4" descr="Картинка 53 из 101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7" y="692696"/>
            <a:ext cx="2160240" cy="2608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Описание: Проявления боковых искривлений позвоночника">
            <a:hlinkClick r:id="rId4" tooltip="&quot;Фото 8. Проявления боковых искривлений позвоночника. Правосторонний сколиоз. S-образные сколиозы. Левосторонний сколиоз. Возможность проявления сколиоза особенно велика в возрасте 11-15лет, когда быстро растет скелет, а мышечная система отстает в своем развитии.Именно в этот период на осанку влияют сон на мягкой постели, неправильное положение туловища во время сидения и стояния, неравномерная нагрузка напозвоночник.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/>
          <a:stretch/>
        </p:blipFill>
        <p:spPr bwMode="auto">
          <a:xfrm>
            <a:off x="6372200" y="620689"/>
            <a:ext cx="2265554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www.medlinks.ru/images/art/reab/new_pa12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2736304" cy="2710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32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88640"/>
            <a:ext cx="7787208" cy="593752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Cambria"/>
                <a:ea typeface="Times New Roman"/>
                <a:cs typeface="Times New Roman"/>
              </a:rPr>
              <a:t> </a:t>
            </a:r>
            <a:endParaRPr lang="ru-RU" sz="1600" b="1" dirty="0" smtClean="0">
              <a:latin typeface="Cambri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Значение </a:t>
            </a:r>
            <a:r>
              <a:rPr lang="ru-RU" sz="4000" b="1" dirty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осанки</a:t>
            </a:r>
            <a:endParaRPr lang="ru-RU" sz="4000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FFC000"/>
                </a:solidFill>
                <a:latin typeface="Cambria"/>
              </a:rPr>
              <a:t>Осанка дает много информации о человеке, о его физическом развитии, о состоянии здоровья, его самочувствии и настроении.</a:t>
            </a:r>
            <a:endParaRPr lang="ru-RU" sz="2400" dirty="0">
              <a:solidFill>
                <a:srgbClr val="FFC000"/>
              </a:solidFill>
            </a:endParaRPr>
          </a:p>
          <a:p>
            <a:pPr marL="342900" lvl="0" indent="-342900" fontAlgn="base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FFC000"/>
                </a:solidFill>
                <a:latin typeface="Cambria"/>
              </a:rPr>
              <a:t>Самоуверенные и успешные люди обращают на себя внимание окружающих именно своей правильной осанкой.</a:t>
            </a:r>
            <a:endParaRPr lang="ru-RU" sz="2400" dirty="0">
              <a:solidFill>
                <a:srgbClr val="FFC000"/>
              </a:solidFill>
            </a:endParaRPr>
          </a:p>
          <a:p>
            <a:pPr marL="342900" lvl="0" indent="-342900" fontAlgn="base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FFC000"/>
                </a:solidFill>
                <a:latin typeface="Cambria"/>
              </a:rPr>
              <a:t>Ничто не может украсить человека, если он сутулится, держит одно плечо выше другого или ходит сгорбившись.</a:t>
            </a:r>
            <a:endParaRPr lang="ru-RU" sz="2400" dirty="0">
              <a:solidFill>
                <a:srgbClr val="FFC000"/>
              </a:solidFill>
            </a:endParaRPr>
          </a:p>
          <a:p>
            <a:pPr fontAlgn="base">
              <a:spcAft>
                <a:spcPts val="0"/>
              </a:spcAft>
            </a:pPr>
            <a:r>
              <a:rPr lang="ru-RU" sz="2400" dirty="0">
                <a:solidFill>
                  <a:srgbClr val="FFC000"/>
                </a:solidFill>
                <a:latin typeface="Cambria"/>
              </a:rPr>
              <a:t> 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260648"/>
            <a:ext cx="3178695" cy="6356965"/>
          </a:xfrm>
        </p:spPr>
        <p:txBody>
          <a:bodyPr>
            <a:normAutofit/>
          </a:bodyPr>
          <a:lstStyle/>
          <a:p>
            <a:pPr marL="804545" fontAlgn="base">
              <a:spcAft>
                <a:spcPts val="0"/>
              </a:spcAft>
            </a:pPr>
            <a:endParaRPr lang="ru-RU" sz="2400" b="1" dirty="0" smtClean="0">
              <a:solidFill>
                <a:srgbClr val="FFC000"/>
              </a:solidFill>
              <a:latin typeface="Cambria"/>
            </a:endParaRPr>
          </a:p>
          <a:p>
            <a:pPr marL="804545" fontAlgn="base">
              <a:spcAft>
                <a:spcPts val="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Cambria"/>
              </a:rPr>
              <a:t>Воспитание</a:t>
            </a:r>
          </a:p>
          <a:p>
            <a:pPr marL="804545" fontAlgn="base">
              <a:spcAft>
                <a:spcPts val="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Cambria"/>
              </a:rPr>
              <a:t>нормальной </a:t>
            </a:r>
            <a:r>
              <a:rPr lang="ru-RU" sz="2400" b="1" dirty="0">
                <a:solidFill>
                  <a:srgbClr val="FFC000"/>
                </a:solidFill>
                <a:latin typeface="Cambria"/>
              </a:rPr>
              <a:t>осанки</a:t>
            </a:r>
            <a:endParaRPr lang="ru-RU" sz="2400" b="1" dirty="0">
              <a:solidFill>
                <a:srgbClr val="FFC000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2000" b="1" dirty="0">
                <a:solidFill>
                  <a:srgbClr val="FFC000"/>
                </a:solidFill>
                <a:latin typeface="Cambria"/>
              </a:rPr>
              <a:t>Правильная осанка зависит от нас самих, от того как сам человек держит голову и туловище в то время, когда он сидит, стоит, ходит. Последите за собой, как это получается у </a:t>
            </a:r>
            <a:r>
              <a:rPr lang="ru-RU" sz="2000" b="1" dirty="0" smtClean="0">
                <a:solidFill>
                  <a:srgbClr val="FFC000"/>
                </a:solidFill>
                <a:latin typeface="Cambria"/>
              </a:rPr>
              <a:t>вас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admin\Desktop\фото работа\фото осанка\101SSCAM\SDC108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729404"/>
            <a:ext cx="3516993" cy="3271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фото работа\фото осанка\101SSCAM\SDC108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3789040"/>
            <a:ext cx="3426080" cy="2616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3008313" cy="5505475"/>
          </a:xfrm>
        </p:spPr>
        <p:txBody>
          <a:bodyPr>
            <a:normAutofit fontScale="92500" lnSpcReduction="20000"/>
          </a:bodyPr>
          <a:lstStyle/>
          <a:p>
            <a:pPr marL="804545" fontAlgn="base">
              <a:spcAft>
                <a:spcPts val="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Cambria"/>
              </a:rPr>
              <a:t>Кто и когда формирует осанку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pPr marL="342900" lvl="0" indent="-342900" fontAlgn="base">
              <a:spcAft>
                <a:spcPts val="0"/>
              </a:spcAft>
              <a:buFont typeface="Times New Roman"/>
              <a:buChar char="•"/>
              <a:tabLst>
                <a:tab pos="457200" algn="l"/>
                <a:tab pos="499110" algn="l"/>
              </a:tabLst>
            </a:pPr>
            <a:r>
              <a:rPr lang="ru-RU" sz="2000" b="1" dirty="0" smtClean="0">
                <a:solidFill>
                  <a:srgbClr val="FFC000"/>
                </a:solidFill>
                <a:latin typeface="Cambria"/>
              </a:rPr>
              <a:t>Правильная </a:t>
            </a:r>
            <a:r>
              <a:rPr lang="ru-RU" sz="2000" b="1" dirty="0">
                <a:solidFill>
                  <a:srgbClr val="FFC000"/>
                </a:solidFill>
                <a:latin typeface="Cambria"/>
              </a:rPr>
              <a:t>осанка не бывает врожденной, она начинает формироваться с первых лет жизни.</a:t>
            </a:r>
            <a:endParaRPr lang="ru-RU" sz="2000" b="1" dirty="0">
              <a:solidFill>
                <a:srgbClr val="FFC000"/>
              </a:solidFill>
            </a:endParaRPr>
          </a:p>
          <a:p>
            <a:pPr marL="342900" lvl="0" indent="-342900" fontAlgn="base">
              <a:spcAft>
                <a:spcPts val="0"/>
              </a:spcAft>
              <a:buFont typeface="Times New Roman"/>
              <a:buChar char="•"/>
              <a:tabLst>
                <a:tab pos="457200" algn="l"/>
                <a:tab pos="499110" algn="l"/>
              </a:tabLst>
            </a:pPr>
            <a:r>
              <a:rPr lang="ru-RU" sz="2000" b="1" dirty="0">
                <a:solidFill>
                  <a:srgbClr val="FFC000"/>
                </a:solidFill>
                <a:latin typeface="Cambria"/>
              </a:rPr>
              <a:t>Наиболее ответственный период для формирования осанки у ребенка – с 4 до 10 лет, когда быстрыми темпами развиваются механизмы, регулирующие вертикальную позу.</a:t>
            </a:r>
            <a:endParaRPr lang="ru-RU" sz="2000" b="1" dirty="0">
              <a:solidFill>
                <a:srgbClr val="FFC000"/>
              </a:solidFill>
            </a:endParaRPr>
          </a:p>
          <a:p>
            <a:pPr marL="342900" lvl="0" indent="-342900" fontAlgn="base">
              <a:spcAft>
                <a:spcPts val="0"/>
              </a:spcAft>
              <a:buFont typeface="Times New Roman"/>
              <a:buChar char="•"/>
              <a:tabLst>
                <a:tab pos="457200" algn="l"/>
                <a:tab pos="499110" algn="l"/>
              </a:tabLst>
            </a:pPr>
            <a:r>
              <a:rPr lang="ru-RU" sz="1800" dirty="0">
                <a:latin typeface="Cambria"/>
                <a:ea typeface="Times New Roman"/>
                <a:cs typeface="Times New Roman"/>
              </a:rPr>
              <a:t> </a:t>
            </a:r>
            <a:endParaRPr lang="ru-RU" sz="1800" dirty="0"/>
          </a:p>
          <a:p>
            <a:endParaRPr lang="ru-RU" dirty="0"/>
          </a:p>
        </p:txBody>
      </p:sp>
      <p:pic>
        <p:nvPicPr>
          <p:cNvPr id="1026" name="Picture 2" descr="C:\Users\admin\Desktop\фото работа\Са-Фи-Дансе фото\DSC0635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620688"/>
            <a:ext cx="5184576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548680"/>
            <a:ext cx="3358009" cy="5649491"/>
          </a:xfrm>
        </p:spPr>
        <p:txBody>
          <a:bodyPr>
            <a:normAutofit fontScale="92500"/>
          </a:bodyPr>
          <a:lstStyle/>
          <a:p>
            <a:pPr marL="342900" lvl="0" indent="-342900" fontAlgn="base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200" b="1" dirty="0" smtClean="0">
                <a:solidFill>
                  <a:srgbClr val="FFC000"/>
                </a:solidFill>
                <a:latin typeface="Cambria"/>
              </a:rPr>
              <a:t>Помните </a:t>
            </a:r>
            <a:r>
              <a:rPr lang="ru-RU" sz="2200" b="1" dirty="0">
                <a:solidFill>
                  <a:srgbClr val="FFC000"/>
                </a:solidFill>
                <a:latin typeface="Cambria"/>
              </a:rPr>
              <a:t>о своей осанке. Не позволяйте временным неприятностям «согнуть вас в бараний рог».</a:t>
            </a:r>
            <a:endParaRPr lang="ru-RU" sz="2200" b="1" dirty="0">
              <a:solidFill>
                <a:srgbClr val="FFC000"/>
              </a:solidFill>
            </a:endParaRPr>
          </a:p>
          <a:p>
            <a:pPr marL="342900" lvl="0" indent="-342900" fontAlgn="base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200" b="1" dirty="0">
                <a:solidFill>
                  <a:srgbClr val="FFC000"/>
                </a:solidFill>
                <a:latin typeface="Cambria"/>
              </a:rPr>
              <a:t>Малыши очень часто просто копируют своих родителей , а потом это становится вредной привычкой.</a:t>
            </a:r>
            <a:endParaRPr lang="ru-RU" sz="2200" b="1" dirty="0">
              <a:solidFill>
                <a:srgbClr val="FFC000"/>
              </a:solidFill>
            </a:endParaRPr>
          </a:p>
          <a:p>
            <a:pPr marL="342900" lvl="0" indent="-342900" fontAlgn="base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200" b="1" dirty="0">
                <a:solidFill>
                  <a:srgbClr val="FFC000"/>
                </a:solidFill>
                <a:latin typeface="Cambria"/>
              </a:rPr>
              <a:t>Приучайте вашего ребенка с раннего возраста правильно «держать» свое тело.</a:t>
            </a:r>
            <a:endParaRPr lang="ru-RU" sz="2200" b="1" dirty="0">
              <a:solidFill>
                <a:srgbClr val="FFC000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mbria"/>
                <a:ea typeface="Times New Roman"/>
                <a:cs typeface="Times New Roman"/>
              </a:rPr>
              <a:t> </a:t>
            </a:r>
            <a:endParaRPr lang="ru-RU" sz="2400" dirty="0"/>
          </a:p>
        </p:txBody>
      </p:sp>
      <p:pic>
        <p:nvPicPr>
          <p:cNvPr id="1026" name="Picture 2" descr="C:\Users\admin\Desktop\фото работа\фото с сем.праздника\DCIM\101SSCAM\SDC1034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3465004"/>
            <a:ext cx="4536504" cy="2484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фото работа\фото с сем.праздника\DCIM\101SSCAM\SDC1034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332656"/>
            <a:ext cx="2160240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8147248" cy="640871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latin typeface="Cambria"/>
                <a:ea typeface="Times New Roman"/>
                <a:cs typeface="Times New Roman"/>
              </a:rPr>
              <a:t>       </a:t>
            </a:r>
            <a:r>
              <a:rPr lang="ru-RU" sz="2800" b="1" dirty="0" smtClean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Основные </a:t>
            </a:r>
            <a:r>
              <a:rPr lang="ru-RU" sz="2800" b="1" dirty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причины формирования неправильной </a:t>
            </a:r>
            <a:r>
              <a:rPr lang="ru-RU" sz="2800" b="1" dirty="0" smtClean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   осанки</a:t>
            </a:r>
            <a:endParaRPr lang="ru-RU" sz="28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800" b="1" dirty="0" smtClean="0">
                <a:solidFill>
                  <a:srgbClr val="FFC000"/>
                </a:solidFill>
                <a:latin typeface="Cambria"/>
              </a:rPr>
              <a:t>1.Отсутствие крепкого</a:t>
            </a:r>
            <a:r>
              <a:rPr lang="ru-RU" sz="2800" b="1" dirty="0">
                <a:solidFill>
                  <a:srgbClr val="FFC000"/>
                </a:solidFill>
                <a:latin typeface="Cambria"/>
              </a:rPr>
              <a:t>, достаточно развитого мышечного корсажа – мышечной системы;</a:t>
            </a:r>
            <a:endParaRPr lang="ru-RU" sz="2800" b="1" dirty="0">
              <a:solidFill>
                <a:srgbClr val="FFC000"/>
              </a:solidFill>
            </a:endParaRPr>
          </a:p>
          <a:p>
            <a:pPr fontAlgn="base">
              <a:spcAft>
                <a:spcPts val="0"/>
              </a:spcAft>
            </a:pPr>
            <a:r>
              <a:rPr lang="ru-RU" sz="2800" b="1" dirty="0">
                <a:solidFill>
                  <a:srgbClr val="FFC000"/>
                </a:solidFill>
                <a:latin typeface="Cambria"/>
              </a:rPr>
              <a:t>2.Неравномерное развитие мышц спины, живота и бедер, изменение тяги, определяющей вертикальное положение позвоночника;</a:t>
            </a:r>
            <a:endParaRPr lang="ru-RU" sz="2800" b="1" dirty="0">
              <a:solidFill>
                <a:srgbClr val="FFC000"/>
              </a:solidFill>
            </a:endParaRPr>
          </a:p>
          <a:p>
            <a:pPr fontAlgn="base">
              <a:spcAft>
                <a:spcPts val="0"/>
              </a:spcAft>
            </a:pPr>
            <a:r>
              <a:rPr lang="ru-RU" sz="2800" b="1" dirty="0">
                <a:solidFill>
                  <a:srgbClr val="FFC000"/>
                </a:solidFill>
                <a:latin typeface="Cambria"/>
              </a:rPr>
              <a:t>3.Последствия рахита – нарушение взаимоотношения костных элементов таза и позвоночника.</a:t>
            </a:r>
            <a:endParaRPr lang="ru-RU" sz="2800" b="1" dirty="0">
              <a:solidFill>
                <a:srgbClr val="FFC000"/>
              </a:solidFill>
            </a:endParaRPr>
          </a:p>
          <a:p>
            <a:pPr fontAlgn="base">
              <a:spcAft>
                <a:spcPts val="0"/>
              </a:spcAft>
            </a:pPr>
            <a:r>
              <a:rPr lang="ru-RU" dirty="0">
                <a:latin typeface="Cambria"/>
              </a:rPr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3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692696"/>
            <a:ext cx="3528392" cy="5433467"/>
          </a:xfrm>
        </p:spPr>
        <p:txBody>
          <a:bodyPr>
            <a:normAutofit fontScale="55000" lnSpcReduction="20000"/>
          </a:bodyPr>
          <a:lstStyle/>
          <a:p>
            <a:pPr marL="457200" fontAlgn="base">
              <a:spcAft>
                <a:spcPts val="0"/>
              </a:spcAft>
            </a:pPr>
            <a:r>
              <a:rPr lang="ru-RU" sz="3100" b="1" dirty="0" smtClean="0">
                <a:solidFill>
                  <a:srgbClr val="FFC000"/>
                </a:solidFill>
                <a:latin typeface="Cambria"/>
              </a:rPr>
              <a:t>Как диагностировать </a:t>
            </a:r>
            <a:r>
              <a:rPr lang="ru-RU" sz="3100" b="1" dirty="0">
                <a:solidFill>
                  <a:srgbClr val="FFC000"/>
                </a:solidFill>
                <a:latin typeface="Cambria"/>
              </a:rPr>
              <a:t>неправильную осанку у </a:t>
            </a:r>
            <a:r>
              <a:rPr lang="ru-RU" sz="3100" b="1" dirty="0" smtClean="0">
                <a:solidFill>
                  <a:srgbClr val="FFC000"/>
                </a:solidFill>
                <a:latin typeface="Cambria"/>
              </a:rPr>
              <a:t>детей.</a:t>
            </a:r>
          </a:p>
          <a:p>
            <a:pPr marL="457200" fontAlgn="base">
              <a:spcAft>
                <a:spcPts val="0"/>
              </a:spcAft>
            </a:pPr>
            <a:r>
              <a:rPr lang="ru-RU" sz="3200" b="1" dirty="0" smtClean="0">
                <a:solidFill>
                  <a:srgbClr val="FFC000"/>
                </a:solidFill>
                <a:latin typeface="Cambria"/>
              </a:rPr>
              <a:t>Осмотрите </a:t>
            </a:r>
            <a:r>
              <a:rPr lang="ru-RU" sz="3200" b="1" dirty="0">
                <a:solidFill>
                  <a:srgbClr val="FFC000"/>
                </a:solidFill>
                <a:latin typeface="Cambria"/>
              </a:rPr>
              <a:t>ребенка  в  дневное время при хорошем и равномерном освещении.</a:t>
            </a:r>
            <a:endParaRPr lang="ru-RU" sz="3200" b="1" dirty="0">
              <a:solidFill>
                <a:srgbClr val="FFC000"/>
              </a:solidFill>
            </a:endParaRP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r>
              <a:rPr lang="ru-RU" sz="3200" b="1" dirty="0">
                <a:solidFill>
                  <a:srgbClr val="FFC000"/>
                </a:solidFill>
                <a:latin typeface="Cambria"/>
              </a:rPr>
              <a:t>Разуйте и разденьте ребенка до трусиков, поставьте прямо, руки должны быть опущены вдоль туловища.</a:t>
            </a:r>
            <a:endParaRPr lang="ru-RU" sz="3200" b="1" dirty="0">
              <a:solidFill>
                <a:srgbClr val="FFC000"/>
              </a:solidFill>
            </a:endParaRP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r>
              <a:rPr lang="ru-RU" sz="3200" b="1" dirty="0">
                <a:solidFill>
                  <a:srgbClr val="FFC000"/>
                </a:solidFill>
                <a:latin typeface="Cambria"/>
              </a:rPr>
              <a:t>Сами сядьте на стул на расстоянии 2-3 м от ребенка.</a:t>
            </a:r>
            <a:endParaRPr lang="ru-RU" sz="3200" b="1" dirty="0">
              <a:solidFill>
                <a:srgbClr val="FFC000"/>
              </a:solidFill>
            </a:endParaRP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r>
              <a:rPr lang="ru-RU" sz="3200" b="1" dirty="0">
                <a:solidFill>
                  <a:srgbClr val="FFC000"/>
                </a:solidFill>
                <a:latin typeface="Cambria"/>
              </a:rPr>
              <a:t>Внимательно посмотрите,  симметрично ли расположены уши, лопатки, талия, складки под ягодицами и сами ягодицы.</a:t>
            </a:r>
            <a:endParaRPr lang="ru-RU" sz="3200" b="1" dirty="0">
              <a:solidFill>
                <a:srgbClr val="FFC000"/>
              </a:solidFill>
            </a:endParaRP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r>
              <a:rPr lang="ru-RU" sz="3200" b="1" dirty="0">
                <a:solidFill>
                  <a:srgbClr val="FFC000"/>
                </a:solidFill>
                <a:latin typeface="Cambria"/>
              </a:rPr>
              <a:t>Если они находятся на разной высоте, у вас есть причина для беспокойства</a:t>
            </a:r>
            <a:r>
              <a:rPr lang="ru-RU" sz="3200" b="1" dirty="0">
                <a:solidFill>
                  <a:srgbClr val="FFC000"/>
                </a:solidFill>
                <a:ea typeface="Times New Roman"/>
              </a:rPr>
              <a:t>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5" name="Объект 4" descr="Картинка 7 из 5777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836712"/>
            <a:ext cx="3600400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0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692695"/>
            <a:ext cx="8424936" cy="165618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Какие движения полезны для формирования осанки</a:t>
            </a:r>
            <a:endParaRPr lang="ru-RU" sz="2400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mbria"/>
              </a:rPr>
              <a:t>                                                                                       </a:t>
            </a:r>
            <a:endParaRPr lang="ru-RU" dirty="0"/>
          </a:p>
        </p:txBody>
      </p:sp>
      <p:pic>
        <p:nvPicPr>
          <p:cNvPr id="1026" name="Picture 2" descr="C:\Users\admin\Desktop\фото работа\фото физо\фото физо\фото с работы\фото работа\SDC193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752528" cy="36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работа\фото работа\ДЕТСКИЙ САД 2011\Са-Фи-Дансе 2011\DSC063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3744416" cy="302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227687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Cambria"/>
              </a:rPr>
              <a:t>танцы</a:t>
            </a:r>
            <a:r>
              <a:rPr lang="ru-RU" sz="2400" dirty="0">
                <a:solidFill>
                  <a:prstClr val="white"/>
                </a:solidFill>
                <a:latin typeface="Cambria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9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3003" y="836712"/>
            <a:ext cx="6120680" cy="792088"/>
          </a:xfrm>
        </p:spPr>
        <p:txBody>
          <a:bodyPr>
            <a:normAutofit/>
          </a:bodyPr>
          <a:lstStyle/>
          <a:p>
            <a:pPr lvl="0" algn="l">
              <a:lnSpc>
                <a:spcPct val="115000"/>
              </a:lnSpc>
              <a:buClr>
                <a:prstClr val="white">
                  <a:shade val="95000"/>
                </a:prstClr>
              </a:buClr>
            </a:pPr>
            <a:r>
              <a:rPr lang="ru-RU" sz="2400" b="1" dirty="0">
                <a:solidFill>
                  <a:srgbClr val="FFC000"/>
                </a:solidFill>
                <a:latin typeface="Cambria"/>
              </a:rPr>
              <a:t>лазание, ползание.</a:t>
            </a:r>
            <a:endParaRPr lang="ru-RU" sz="24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616470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prstClr val="white"/>
                </a:solidFill>
                <a:latin typeface="Cambria"/>
              </a:rPr>
              <a:t> </a:t>
            </a:r>
            <a:endParaRPr lang="ru-RU" sz="1400" dirty="0">
              <a:solidFill>
                <a:prstClr val="white"/>
              </a:solidFill>
            </a:endParaRPr>
          </a:p>
        </p:txBody>
      </p:sp>
      <p:pic>
        <p:nvPicPr>
          <p:cNvPr id="6" name="Picture 2" descr="C:\Users\admin\Desktop\фото работа\ДЕТСКИЙ САД 2010\Спортивный праздник\Старшая группа\DSC033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772816"/>
            <a:ext cx="468052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08104" y="1772816"/>
            <a:ext cx="28803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400" b="1" dirty="0">
                <a:solidFill>
                  <a:srgbClr val="FFC000"/>
                </a:solidFill>
                <a:latin typeface="Cambria"/>
              </a:rPr>
              <a:t>Эти упражнения нацелены на развитие силы и выносливости мышц.</a:t>
            </a:r>
            <a:endParaRPr lang="ru-RU" sz="24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9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260648"/>
            <a:ext cx="3744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2400" dirty="0" smtClean="0">
              <a:solidFill>
                <a:prstClr val="white"/>
              </a:solidFill>
              <a:latin typeface="Cambria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400" b="1" dirty="0" smtClean="0">
                <a:solidFill>
                  <a:srgbClr val="FFC000"/>
                </a:solidFill>
                <a:latin typeface="Cambria"/>
              </a:rPr>
              <a:t>подвижные игры </a:t>
            </a:r>
            <a:endParaRPr lang="ru-RU" sz="14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admin\Desktop\работа\фото работа\ДЕТСКИЙ САД 2011\Фото с Е.Н неделя здоровья утренняя гим\SDC194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912495"/>
            <a:ext cx="3456384" cy="41764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работа\фото работа\ДЕТСКИЙ САД 2011\Фото с Е.Н неделя здоровья утренняя гим\SDC1941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204865"/>
            <a:ext cx="5184576" cy="34181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Правильная осанка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524000"/>
            <a:ext cx="4104456" cy="4602163"/>
          </a:xfrm>
        </p:spPr>
        <p:txBody>
          <a:bodyPr>
            <a:noAutofit/>
          </a:bodyPr>
          <a:lstStyle/>
          <a:p>
            <a:pPr lvl="0" fontAlgn="base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</a:pPr>
            <a:r>
              <a:rPr lang="ru-RU" sz="2000" b="1" dirty="0">
                <a:solidFill>
                  <a:srgbClr val="FFC000"/>
                </a:solidFill>
                <a:latin typeface="Cambria"/>
                <a:cs typeface="Arial"/>
              </a:rPr>
              <a:t>При правильной осанке физиологические изгибы позвоночника выражены умеренно. Голову и туловище ребенок держит прямо, плечи на одном уровне и слегка развернутыми, живот подтянутым, ноги прямыми.</a:t>
            </a:r>
            <a:r>
              <a:rPr lang="ru-RU" sz="2000" b="1" dirty="0">
                <a:solidFill>
                  <a:srgbClr val="FFC000"/>
                </a:solidFill>
                <a:latin typeface="Cambria"/>
                <a:ea typeface="Calibri"/>
                <a:cs typeface="Times New Roman"/>
              </a:rPr>
              <a:t> </a:t>
            </a:r>
            <a:endParaRPr lang="ru-RU" sz="20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620689"/>
            <a:ext cx="4171839" cy="56886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692696"/>
            <a:ext cx="2818656" cy="5433467"/>
          </a:xfrm>
        </p:spPr>
        <p:txBody>
          <a:bodyPr>
            <a:normAutofit fontScale="77500" lnSpcReduction="20000"/>
          </a:bodyPr>
          <a:lstStyle/>
          <a:p>
            <a:pPr lvl="0" fontAlgn="base">
              <a:buClr>
                <a:prstClr val="white">
                  <a:shade val="95000"/>
                </a:prstClr>
              </a:buClr>
            </a:pPr>
            <a:r>
              <a:rPr lang="ru-RU" sz="2400" b="1" dirty="0">
                <a:solidFill>
                  <a:srgbClr val="FFC000"/>
                </a:solidFill>
                <a:latin typeface="Cambria"/>
              </a:rPr>
              <a:t>Как можно не допустить нарушений и исправить нарушенную осанку</a:t>
            </a:r>
            <a:endParaRPr lang="ru-RU" sz="2400" b="1" dirty="0">
              <a:solidFill>
                <a:srgbClr val="FFC000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1800" b="1" dirty="0">
                <a:solidFill>
                  <a:srgbClr val="FFC000"/>
                </a:solidFill>
                <a:latin typeface="Cambria"/>
              </a:rPr>
              <a:t> </a:t>
            </a:r>
            <a:r>
              <a:rPr lang="ru-RU" sz="2200" b="1" dirty="0">
                <a:solidFill>
                  <a:srgbClr val="FFC000"/>
                </a:solidFill>
                <a:latin typeface="Cambria"/>
              </a:rPr>
              <a:t>Самым первым условием в исправлении осанки и, главное, в предохранении себя от этого порока является необходимость проявления силы воли в борьбе с временными привычками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2200" b="1" dirty="0">
                <a:solidFill>
                  <a:srgbClr val="FFC000"/>
                </a:solidFill>
                <a:latin typeface="Cambria"/>
              </a:rPr>
              <a:t>  Вторым непременным условием как для общего укрепления организма и предупреждения дефектов осанки, так и для ее исправления является физические упражнения</a:t>
            </a:r>
            <a:endParaRPr lang="ru-RU" sz="2200" b="1" dirty="0">
              <a:solidFill>
                <a:srgbClr val="FFC000"/>
              </a:solidFill>
            </a:endParaRPr>
          </a:p>
        </p:txBody>
      </p:sp>
      <p:pic>
        <p:nvPicPr>
          <p:cNvPr id="5" name="Picture 2" descr="C:\Users\admin\Desktop\фото работа\фото физо\фото с работы\фото работа\SDC193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4390" y="1144284"/>
            <a:ext cx="4813069" cy="4110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620688"/>
            <a:ext cx="4464496" cy="5472608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prstClr val="white">
                  <a:shade val="95000"/>
                </a:prstClr>
              </a:buClr>
              <a:tabLst>
                <a:tab pos="571500" algn="l"/>
              </a:tabLst>
            </a:pPr>
            <a:r>
              <a:rPr lang="ru-RU" sz="2000" b="1" dirty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Упражнения для формирование осанки</a:t>
            </a:r>
            <a:endParaRPr lang="ru-RU" sz="20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buClr>
                <a:prstClr val="white">
                  <a:shade val="95000"/>
                </a:prstClr>
              </a:buClr>
            </a:pPr>
            <a:r>
              <a:rPr lang="ru-RU" sz="2000" b="1" dirty="0">
                <a:solidFill>
                  <a:srgbClr val="FFC000"/>
                </a:solidFill>
                <a:latin typeface="Cambria"/>
              </a:rPr>
              <a:t>1.Систематически проводите с детьми  следующие упражнения:</a:t>
            </a:r>
            <a:endParaRPr lang="ru-RU" sz="2000" b="1" dirty="0">
              <a:solidFill>
                <a:srgbClr val="FFC000"/>
              </a:solidFill>
            </a:endParaRPr>
          </a:p>
          <a:p>
            <a:pPr lvl="0" fontAlgn="base">
              <a:buClr>
                <a:prstClr val="white">
                  <a:shade val="95000"/>
                </a:prstClr>
              </a:buClr>
            </a:pPr>
            <a:r>
              <a:rPr lang="ru-RU" sz="2000" b="1" dirty="0">
                <a:solidFill>
                  <a:srgbClr val="FFC000"/>
                </a:solidFill>
                <a:latin typeface="Cambria"/>
              </a:rPr>
              <a:t>2.упражнения с предметами на голове.</a:t>
            </a:r>
            <a:endParaRPr lang="ru-RU" sz="2000" b="1" dirty="0">
              <a:solidFill>
                <a:srgbClr val="FFC000"/>
              </a:solidFill>
            </a:endParaRPr>
          </a:p>
          <a:p>
            <a:pPr lvl="0" fontAlgn="base">
              <a:buClr>
                <a:prstClr val="white">
                  <a:shade val="95000"/>
                </a:prstClr>
              </a:buClr>
            </a:pPr>
            <a:r>
              <a:rPr lang="ru-RU" sz="2000" b="1" dirty="0">
                <a:solidFill>
                  <a:srgbClr val="FFC000"/>
                </a:solidFill>
                <a:latin typeface="Cambria"/>
              </a:rPr>
              <a:t>3.Введите  в семье правило или  систематически проводите соревнование: «Кто дольше проходит с книгой (предметом) на голове».</a:t>
            </a:r>
            <a:endParaRPr lang="ru-RU" sz="2000" b="1" dirty="0">
              <a:solidFill>
                <a:srgbClr val="FFC000"/>
              </a:solidFill>
            </a:endParaRPr>
          </a:p>
          <a:p>
            <a:pPr lvl="0" fontAlgn="base">
              <a:buClr>
                <a:prstClr val="white">
                  <a:shade val="95000"/>
                </a:prstClr>
              </a:buClr>
              <a:tabLst>
                <a:tab pos="228600" algn="l"/>
                <a:tab pos="457200" algn="l"/>
              </a:tabLst>
            </a:pPr>
            <a:r>
              <a:rPr lang="ru-RU" sz="2000" b="1" dirty="0" smtClean="0">
                <a:solidFill>
                  <a:srgbClr val="FFC000"/>
                </a:solidFill>
                <a:latin typeface="Cambria"/>
              </a:rPr>
              <a:t>Систематически </a:t>
            </a:r>
            <a:r>
              <a:rPr lang="ru-RU" sz="2000" b="1" dirty="0">
                <a:solidFill>
                  <a:srgbClr val="FFC000"/>
                </a:solidFill>
                <a:latin typeface="Cambria"/>
              </a:rPr>
              <a:t>проводите с детьми  следующие игры-упражнения: «Велосипед», «Березка», «Кошечка», «Качели», «Туда-сюда»</a:t>
            </a:r>
            <a:endParaRPr lang="ru-RU" sz="2000" b="1" dirty="0">
              <a:solidFill>
                <a:srgbClr val="FFC000"/>
              </a:solidFill>
            </a:endParaRPr>
          </a:p>
          <a:p>
            <a:pPr lvl="0" fontAlgn="base">
              <a:buClr>
                <a:prstClr val="white">
                  <a:shade val="95000"/>
                </a:prstClr>
              </a:buClr>
              <a:tabLst>
                <a:tab pos="228600" algn="l"/>
                <a:tab pos="457200" algn="l"/>
              </a:tabLst>
            </a:pPr>
            <a:r>
              <a:rPr lang="ru-RU" sz="2000" b="1" dirty="0">
                <a:solidFill>
                  <a:srgbClr val="FFC000"/>
                </a:solidFill>
                <a:latin typeface="Cambria"/>
              </a:rPr>
              <a:t>Приседания, наклоны, повороты с гимнастической палкой;</a:t>
            </a:r>
            <a:endParaRPr lang="ru-RU" sz="2000" b="1" dirty="0">
              <a:solidFill>
                <a:srgbClr val="FFC000"/>
              </a:solidFill>
            </a:endParaRPr>
          </a:p>
          <a:p>
            <a:pPr lvl="0" fontAlgn="base">
              <a:buClr>
                <a:prstClr val="white">
                  <a:shade val="95000"/>
                </a:prstClr>
              </a:buClr>
              <a:tabLst>
                <a:tab pos="228600" algn="l"/>
                <a:tab pos="457200" algn="l"/>
              </a:tabLst>
            </a:pPr>
            <a:r>
              <a:rPr lang="ru-RU" sz="2000" b="1" dirty="0" err="1">
                <a:solidFill>
                  <a:srgbClr val="FFC000"/>
                </a:solidFill>
                <a:latin typeface="Cambria"/>
              </a:rPr>
              <a:t>Прогибания</a:t>
            </a:r>
            <a:r>
              <a:rPr lang="ru-RU" sz="2000" b="1" dirty="0">
                <a:solidFill>
                  <a:srgbClr val="FFC000"/>
                </a:solidFill>
                <a:latin typeface="Cambria"/>
              </a:rPr>
              <a:t>  и наклоны назад;</a:t>
            </a:r>
            <a:endParaRPr lang="ru-RU" sz="2000" b="1" dirty="0">
              <a:solidFill>
                <a:srgbClr val="FFC000"/>
              </a:solidFill>
            </a:endParaRPr>
          </a:p>
          <a:p>
            <a:pPr lvl="0" fontAlgn="base">
              <a:buClr>
                <a:prstClr val="white">
                  <a:shade val="95000"/>
                </a:prstClr>
              </a:buClr>
              <a:tabLst>
                <a:tab pos="228600" algn="l"/>
                <a:tab pos="457200" algn="l"/>
              </a:tabLst>
            </a:pPr>
            <a:r>
              <a:rPr lang="ru-RU" sz="2000" b="1" dirty="0">
                <a:solidFill>
                  <a:srgbClr val="FFC000"/>
                </a:solidFill>
                <a:latin typeface="Cambria"/>
              </a:rPr>
              <a:t>Махи руками сверху-вниз через стороны</a:t>
            </a:r>
            <a:endParaRPr lang="ru-RU" sz="2000" b="1" dirty="0">
              <a:solidFill>
                <a:srgbClr val="FFC000"/>
              </a:solidFill>
            </a:endParaRPr>
          </a:p>
          <a:p>
            <a:pPr lvl="0" fontAlgn="base">
              <a:buClr>
                <a:prstClr val="white">
                  <a:shade val="95000"/>
                </a:prstClr>
              </a:buClr>
              <a:tabLst>
                <a:tab pos="228600" algn="l"/>
                <a:tab pos="457200" algn="l"/>
              </a:tabLst>
            </a:pPr>
            <a:r>
              <a:rPr lang="ru-RU" sz="2000" b="1" dirty="0" smtClean="0">
                <a:solidFill>
                  <a:srgbClr val="FFC000"/>
                </a:solidFill>
                <a:latin typeface="Cambria"/>
              </a:rPr>
              <a:t>стоя </a:t>
            </a:r>
            <a:r>
              <a:rPr lang="ru-RU" sz="2000" b="1" dirty="0">
                <a:solidFill>
                  <a:srgbClr val="FFC000"/>
                </a:solidFill>
                <a:latin typeface="Cambria"/>
              </a:rPr>
              <a:t>у стены, поднимать поочередно  прямые ноги вперед;</a:t>
            </a:r>
            <a:endParaRPr lang="ru-RU" sz="2000" b="1" dirty="0">
              <a:solidFill>
                <a:srgbClr val="FFC000"/>
              </a:solidFill>
            </a:endParaRPr>
          </a:p>
          <a:p>
            <a:pPr lvl="0" fontAlgn="base">
              <a:buClr>
                <a:prstClr val="white">
                  <a:shade val="95000"/>
                </a:prstClr>
              </a:buClr>
              <a:tabLst>
                <a:tab pos="228600" algn="l"/>
                <a:tab pos="457200" algn="l"/>
              </a:tabLst>
            </a:pPr>
            <a:r>
              <a:rPr lang="ru-RU" sz="2000" b="1" dirty="0">
                <a:solidFill>
                  <a:srgbClr val="FFC000"/>
                </a:solidFill>
                <a:latin typeface="Cambria"/>
              </a:rPr>
              <a:t>Подтягивать к груди, согнутую в колене ногу;</a:t>
            </a:r>
            <a:endParaRPr lang="ru-RU" sz="2000" b="1" dirty="0">
              <a:solidFill>
                <a:srgbClr val="FFC000"/>
              </a:solidFill>
            </a:endParaRPr>
          </a:p>
          <a:p>
            <a:pPr lvl="0" fontAlgn="base">
              <a:buClr>
                <a:prstClr val="white">
                  <a:shade val="95000"/>
                </a:prstClr>
              </a:buClr>
              <a:tabLst>
                <a:tab pos="228600" algn="l"/>
                <a:tab pos="457200" algn="l"/>
              </a:tabLst>
            </a:pPr>
            <a:r>
              <a:rPr lang="ru-RU" sz="2000" b="1" dirty="0">
                <a:solidFill>
                  <a:srgbClr val="FFC000"/>
                </a:solidFill>
                <a:latin typeface="Cambria"/>
              </a:rPr>
              <a:t>Махи назад –вверх прямой ногой, стоя лицом к опоре.</a:t>
            </a:r>
            <a:endParaRPr lang="ru-RU" sz="2000" b="1" dirty="0">
              <a:solidFill>
                <a:srgbClr val="FFC000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Cambria"/>
              </a:rPr>
              <a:t>Наклоны </a:t>
            </a:r>
            <a:r>
              <a:rPr lang="ru-RU" sz="2000" b="1" dirty="0">
                <a:solidFill>
                  <a:srgbClr val="FFC000"/>
                </a:solidFill>
                <a:latin typeface="Cambria"/>
              </a:rPr>
              <a:t>и </a:t>
            </a:r>
            <a:r>
              <a:rPr lang="ru-RU" sz="2000" b="1" dirty="0" smtClean="0">
                <a:solidFill>
                  <a:srgbClr val="FFC000"/>
                </a:solidFill>
                <a:latin typeface="Cambria"/>
              </a:rPr>
              <a:t>повороты.</a:t>
            </a:r>
            <a:endParaRPr lang="ru-RU" sz="2000" b="1" dirty="0">
              <a:solidFill>
                <a:srgbClr val="FFC000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FFC000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2696"/>
            <a:ext cx="5328592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5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396044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3600" dirty="0" smtClean="0">
                <a:solidFill>
                  <a:srgbClr val="FFC000"/>
                </a:solidFill>
                <a:effectLst/>
                <a:latin typeface="Cambria"/>
                <a:ea typeface="+mn-ea"/>
                <a:cs typeface="+mn-cs"/>
              </a:rPr>
              <a:t>Вывод :</a:t>
            </a:r>
            <a:br>
              <a:rPr lang="ru-RU" sz="3600" dirty="0" smtClean="0">
                <a:solidFill>
                  <a:srgbClr val="FFC000"/>
                </a:solidFill>
                <a:effectLst/>
                <a:latin typeface="Cambria"/>
                <a:ea typeface="+mn-ea"/>
                <a:cs typeface="+mn-cs"/>
              </a:rPr>
            </a:br>
            <a:r>
              <a:rPr lang="ru-RU" sz="3600" dirty="0" smtClean="0">
                <a:solidFill>
                  <a:srgbClr val="FFC000"/>
                </a:solidFill>
                <a:effectLst/>
                <a:latin typeface="Cambria"/>
                <a:ea typeface="+mn-ea"/>
                <a:cs typeface="+mn-cs"/>
              </a:rPr>
              <a:t> Итак </a:t>
            </a:r>
            <a:r>
              <a:rPr lang="ru-RU" sz="3600" dirty="0">
                <a:solidFill>
                  <a:srgbClr val="FFC000"/>
                </a:solidFill>
                <a:effectLst/>
                <a:latin typeface="Cambria"/>
                <a:ea typeface="+mn-ea"/>
                <a:cs typeface="+mn-cs"/>
              </a:rPr>
              <a:t>правильная </a:t>
            </a:r>
            <a:r>
              <a:rPr lang="ru-RU" sz="3600" dirty="0" smtClean="0">
                <a:solidFill>
                  <a:srgbClr val="FFC000"/>
                </a:solidFill>
                <a:effectLst/>
                <a:latin typeface="Cambria"/>
                <a:ea typeface="+mn-ea"/>
                <a:cs typeface="+mn-cs"/>
              </a:rPr>
              <a:t>осанка - это залог </a:t>
            </a:r>
            <a:r>
              <a:rPr lang="ru-RU" sz="3600" dirty="0">
                <a:solidFill>
                  <a:srgbClr val="FFC000"/>
                </a:solidFill>
                <a:effectLst/>
                <a:latin typeface="Cambria"/>
                <a:ea typeface="+mn-ea"/>
                <a:cs typeface="+mn-cs"/>
              </a:rPr>
              <a:t>вашего здоровья. </a:t>
            </a:r>
            <a:r>
              <a:rPr lang="ru-RU" sz="3600" dirty="0" smtClean="0">
                <a:solidFill>
                  <a:srgbClr val="FFC000"/>
                </a:solidFill>
                <a:effectLst/>
                <a:latin typeface="Cambria"/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srgbClr val="FFC000"/>
                </a:solidFill>
                <a:effectLst/>
                <a:latin typeface="Cambria"/>
                <a:ea typeface="+mn-ea"/>
                <a:cs typeface="+mn-cs"/>
              </a:rPr>
            </a:br>
            <a:r>
              <a:rPr lang="ru-RU" sz="3600" dirty="0" smtClean="0">
                <a:solidFill>
                  <a:srgbClr val="FFC000"/>
                </a:solidFill>
                <a:effectLst/>
                <a:latin typeface="Cambria"/>
                <a:ea typeface="+mn-ea"/>
                <a:cs typeface="+mn-cs"/>
              </a:rPr>
              <a:t>Ваше </a:t>
            </a:r>
            <a:r>
              <a:rPr lang="ru-RU" sz="3600" dirty="0">
                <a:solidFill>
                  <a:srgbClr val="FFC000"/>
                </a:solidFill>
                <a:effectLst/>
                <a:latin typeface="Cambria"/>
                <a:ea typeface="+mn-ea"/>
                <a:cs typeface="+mn-cs"/>
              </a:rPr>
              <a:t>наблюдение за своей осанкой, занятия спортом и спортивными играми, использование свежего воздуха, солнечных лучей и воды помогут вам стать стройными, красивыми и здоровыми.</a:t>
            </a:r>
            <a:r>
              <a:rPr lang="ru-RU" sz="4000" dirty="0">
                <a:solidFill>
                  <a:srgbClr val="FFC000"/>
                </a:solidFill>
                <a:effectLst/>
              </a:rPr>
              <a:t/>
            </a:r>
            <a:br>
              <a:rPr lang="ru-RU" sz="4000" dirty="0">
                <a:solidFill>
                  <a:srgbClr val="FFC000"/>
                </a:solidFill>
                <a:effectLst/>
              </a:rPr>
            </a:br>
            <a:r>
              <a:rPr lang="ru-RU" sz="4000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br>
              <a:rPr lang="ru-RU" sz="4000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Благодарим за внимание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83152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Что такое осанка?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772816"/>
            <a:ext cx="3528392" cy="435334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Осанка – это умение человека держать свое тело в различных  положениях, привычная поза непринужденно стоящего человека</a:t>
            </a:r>
            <a:r>
              <a:rPr lang="ru-RU" sz="2000" b="1" dirty="0" smtClean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.</a:t>
            </a:r>
            <a:endParaRPr lang="ru-RU" sz="20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admin\Desktop\фото работа\фото осанка\101SSCAM\SDC107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4748642" cy="3902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332656"/>
            <a:ext cx="4032448" cy="579350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ambria"/>
                <a:ea typeface="Times New Roman"/>
                <a:cs typeface="Times New Roman"/>
              </a:rPr>
              <a:t> 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На </a:t>
            </a:r>
            <a:r>
              <a:rPr lang="ru-RU" sz="2000" b="1" dirty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характер осанки человек большое влияние оказывает позвоночник, так как он является основным костным стержнем и связующим звеном всех частей скелета. Позвоночник обеспечивает вертикальное положение тела, удерживает его в равновесии, поддерживает тяжесть головы и верхней части туловища. Он представляет собой стержень, состоящий из отдельных позвонков. Это обеспечивает ему большую </a:t>
            </a:r>
            <a:r>
              <a:rPr lang="ru-RU" sz="2000" b="1" dirty="0" smtClean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подвижность</a:t>
            </a:r>
            <a:r>
              <a:rPr lang="ru-RU" sz="1800" b="1" dirty="0" smtClean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.</a:t>
            </a:r>
            <a:endParaRPr lang="ru-RU" sz="1800" b="1" dirty="0">
              <a:solidFill>
                <a:srgbClr val="FFC000"/>
              </a:solidFill>
            </a:endParaRPr>
          </a:p>
        </p:txBody>
      </p:sp>
      <p:pic>
        <p:nvPicPr>
          <p:cNvPr id="5" name="Объект 4" descr="http://im5-tub-ru.yandex.net/i?id=85816122-33-72&amp;n=17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 bwMode="auto">
          <a:xfrm>
            <a:off x="4499992" y="908720"/>
            <a:ext cx="3888431" cy="5231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24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Виды осанки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908720"/>
            <a:ext cx="3240360" cy="50405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Нормальная </a:t>
            </a:r>
            <a:r>
              <a:rPr lang="ru-RU" sz="2000" b="1" dirty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осанка </a:t>
            </a:r>
            <a:endParaRPr lang="ru-RU" sz="2000" b="1" dirty="0" smtClean="0">
              <a:solidFill>
                <a:srgbClr val="FFC000"/>
              </a:solidFill>
              <a:latin typeface="Cambri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и </a:t>
            </a:r>
            <a:r>
              <a:rPr lang="ru-RU" sz="2000" b="1" dirty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мальчик, и девочка, имеющие нормальную осанку, выглядят подтянутыми и стройными. Им свойственно умение держать свое тело и при ходьбе, и при сидении, во время любого занятия </a:t>
            </a:r>
            <a:r>
              <a:rPr lang="ru-RU" sz="2000" b="1" dirty="0" smtClean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и </a:t>
            </a:r>
            <a:r>
              <a:rPr lang="ru-RU" sz="2000" b="1" dirty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отдыха. Движения их естественны и грациозны.</a:t>
            </a:r>
            <a:r>
              <a:rPr lang="ru-RU" sz="2000" b="1" dirty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ru-RU" sz="20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latin typeface="Calibri"/>
                <a:ea typeface="Times New Roman"/>
                <a:cs typeface="Times New Roman"/>
              </a:rPr>
              <a:t> 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C:\Users\admin\Desktop\фото работа\фото осанка\101SSCAM\SDC108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764704"/>
            <a:ext cx="4320480" cy="54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3816424" cy="489654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800" b="1" dirty="0">
                <a:solidFill>
                  <a:srgbClr val="FFC000"/>
                </a:solidFill>
                <a:latin typeface="Cambria" pitchFamily="18" charset="0"/>
                <a:ea typeface="Times New Roman"/>
                <a:cs typeface="Times New Roman"/>
              </a:rPr>
              <a:t>Выпрямленная </a:t>
            </a:r>
            <a:r>
              <a:rPr lang="ru-RU" sz="5800" b="1" dirty="0" smtClean="0">
                <a:solidFill>
                  <a:srgbClr val="FFC000"/>
                </a:solidFill>
                <a:latin typeface="Cambria" pitchFamily="18" charset="0"/>
                <a:ea typeface="Times New Roman"/>
                <a:cs typeface="Times New Roman"/>
              </a:rPr>
              <a:t>осанка </a:t>
            </a:r>
            <a:r>
              <a:rPr lang="ru-RU" sz="3600" b="1" dirty="0">
                <a:solidFill>
                  <a:srgbClr val="FFC000"/>
                </a:solidFill>
                <a:latin typeface="Cambria" pitchFamily="18" charset="0"/>
                <a:ea typeface="Times New Roman"/>
                <a:cs typeface="Times New Roman"/>
              </a:rPr>
              <a:t>характеризуется малой выраженностью изгибов позвоночника. При выпрямленной осанке вместимость грудной клетки и подвижность ребер снижены. Отмечается склонность к образованию боковых искривлений позвоночника. Внешне такой человек выглядит чопорным и неуклюжим. Про такого говорят, что он «аршин проглотил». Выпрямленная осанка встречается относительно редко.</a:t>
            </a:r>
            <a:endParaRPr lang="ru-RU" sz="3600" b="1" dirty="0">
              <a:solidFill>
                <a:srgbClr val="FFC000"/>
              </a:solidFill>
              <a:latin typeface="Cambria" pitchFamily="18" charset="0"/>
              <a:ea typeface="Calibri"/>
              <a:cs typeface="Times New Roman"/>
            </a:endParaRPr>
          </a:p>
          <a:p>
            <a:endParaRPr lang="ru-RU" dirty="0">
              <a:latin typeface="Cambria" pitchFamily="18" charset="0"/>
            </a:endParaRPr>
          </a:p>
        </p:txBody>
      </p:sp>
      <p:pic>
        <p:nvPicPr>
          <p:cNvPr id="4" name="Объект 3" descr="http://www.medlinks.ru/images/art/reab/new_pa11.gif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5"/>
          <a:stretch/>
        </p:blipFill>
        <p:spPr bwMode="auto">
          <a:xfrm>
            <a:off x="5004048" y="836712"/>
            <a:ext cx="2952328" cy="5112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8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04664"/>
            <a:ext cx="3898776" cy="5721499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Сутуловатая осанка </a:t>
            </a:r>
            <a:endParaRPr lang="ru-RU" sz="2600" b="1" dirty="0" smtClean="0">
              <a:solidFill>
                <a:srgbClr val="FFC00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при </a:t>
            </a:r>
            <a:r>
              <a:rPr lang="ru-RU" sz="2000" b="1" dirty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этом виде осанки шейная кривизна позвоночника увеличена, поясничная – сглажена, голова опущена, плечи тоже опущены и несколько сведены к переде. Ноги часто полусогнуты в коленных суставах, руки безвольно висят вдоль туловища. Сутуловатая осанка типична для старческого возраста, потому молодого человека, имеющего такую осанку, издали можно принять за старика.</a:t>
            </a:r>
            <a:endParaRPr lang="ru-RU" sz="20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 descr="Описание: Нормальная (правильная) осанка, сутулая спина (сутулость)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0"/>
          <a:stretch/>
        </p:blipFill>
        <p:spPr bwMode="auto">
          <a:xfrm>
            <a:off x="5430982" y="836712"/>
            <a:ext cx="2741418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1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764704"/>
            <a:ext cx="3008313" cy="536145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err="1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Кифотическая</a:t>
            </a:r>
            <a:r>
              <a:rPr lang="ru-RU" sz="3200" b="1" dirty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3200" dirty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осанка(кифоз</a:t>
            </a:r>
            <a:r>
              <a:rPr lang="ru-RU" sz="3200" dirty="0" smtClean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характеризуется </a:t>
            </a:r>
            <a:r>
              <a:rPr lang="ru-RU" sz="2200" dirty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усилением шейной и поясничной кривизны. При этой осанке спина круглая. Создаётся неблагоприятные условия для работы легких и сердца.</a:t>
            </a:r>
            <a:endParaRPr lang="ru-RU" sz="2200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Picture 2" descr="Картинка 8 из 365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764704"/>
            <a:ext cx="3168352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41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04665"/>
            <a:ext cx="3970784" cy="55446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Лордотическая</a:t>
            </a:r>
            <a:r>
              <a:rPr lang="ru-RU" sz="2800" b="1" dirty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 осанка(лордоз) </a:t>
            </a:r>
            <a:endParaRPr lang="ru-RU" sz="2800" b="1" dirty="0" smtClean="0">
              <a:solidFill>
                <a:srgbClr val="FFC00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при </a:t>
            </a:r>
            <a:r>
              <a:rPr lang="ru-RU" sz="2000" b="1" dirty="0" err="1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лордотической</a:t>
            </a:r>
            <a:r>
              <a:rPr lang="ru-RU" sz="2000" b="1" dirty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 осанке резко выражена изогнутость в поясничном отделе позвоночника. При этом виде осанки живот выпячен вперед. Отмечается слабость мышц передней стенки живота. Такая осанка чаще встречается у детей младшего возраста, но иногда сохраняется на всю жизнь. Создается впечатление, что человек верхнюю часть туловища откинул назад, а живот выпятил вперед. </a:t>
            </a:r>
            <a:endParaRPr lang="ru-RU" sz="20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 descr="http://www.medlinks.ru/images/art/reab/new_pa11.gif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8" r="19740"/>
          <a:stretch/>
        </p:blipFill>
        <p:spPr bwMode="auto">
          <a:xfrm>
            <a:off x="5148064" y="836712"/>
            <a:ext cx="2952328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575</TotalTime>
  <Words>914</Words>
  <Application>Microsoft Office PowerPoint</Application>
  <PresentationFormat>Экран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Муниципальное казенное дошкольное  образовательное учреждение  Детский сад «Колобок» Г. ПЕТУХОВО 2013год.   Конкурс «наша дошкольная жизнь» Номинация «Растем здоровыми»   ТЕМА «правильная  ОСАНКА»</vt:lpstr>
      <vt:lpstr>Правильная осанка</vt:lpstr>
      <vt:lpstr>Что такое осанка?</vt:lpstr>
      <vt:lpstr>Презентация PowerPoint</vt:lpstr>
      <vt:lpstr>Виды осанки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 :  Итак правильная осанка - это залог вашего здоровья.  Ваше наблюдение за своей осанкой, занятия спортом и спортивными играми, использование свежего воздуха, солнечных лучей и воды помогут вам стать стройными, красивыми и здоровыми.   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оропарапв</dc:title>
  <dc:creator>admin</dc:creator>
  <cp:lastModifiedBy>admin</cp:lastModifiedBy>
  <cp:revision>109</cp:revision>
  <dcterms:created xsi:type="dcterms:W3CDTF">2012-10-16T11:26:52Z</dcterms:created>
  <dcterms:modified xsi:type="dcterms:W3CDTF">2014-05-06T16:47:01Z</dcterms:modified>
</cp:coreProperties>
</file>